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pam Kundu" initials="RK" lastIdx="1" clrIdx="0">
    <p:extLst>
      <p:ext uri="{19B8F6BF-5375-455C-9EA6-DF929625EA0E}">
        <p15:presenceInfo xmlns:p15="http://schemas.microsoft.com/office/powerpoint/2012/main" userId="34bdef58b2dc84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985FB-806F-49D0-A94B-5647A8D9B1C6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20ADF-5DE6-4F3E-8D69-CFE4F4F49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0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0ADF-5DE6-4F3E-8D69-CFE4F4F499B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18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20ADF-5DE6-4F3E-8D69-CFE4F4F499B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76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9AA7-C410-4DBE-8AE9-CF08DE2FD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F916D-8D97-4987-8D80-C00B49A53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284F4-EF25-49D1-8524-21A17940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042D-B579-4A00-ACD4-E50A47E1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52D0A-FC33-4C7F-998C-79CE10F1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77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EC00-8CBE-4B36-B9E5-CF2CA827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1D502-4DC4-4B44-B2E7-0BFD65DF6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1CC08-8CFE-43B9-8D1B-28F48112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CB407-33B5-4EA0-9020-14A371AC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41667-955B-4765-B167-90E51460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25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585F61-1864-4B97-ADFC-DCA66180D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9F240-A52A-4873-B3FE-D67ED81D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8973-9053-4491-8923-8430077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D971-96F4-4111-AAA1-F39100D1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999A-1E9E-4DDE-858C-F9B5C7C8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42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8096-96E8-4581-AA81-7BEBFE25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29AC0-56FE-41C2-A5E1-E362269BB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8972E-C351-4951-A76E-026D53AC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1A9B0-35D1-4E07-961B-6512E9519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E14EC-DBDE-4B6A-84C9-65F55D74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3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AB7B-5D4D-4987-B45C-654B29FB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F1FE3-52A3-4FDA-8F48-BC1059C3C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A16D1-2A94-401C-9887-2ED864A2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4A0D5-C1A0-4E52-BED8-5D567FE5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B0182-8D86-41F2-A7DC-3A9E189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96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0698-7615-4DD6-AC2B-D80552E7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39AC4-134E-45C1-A523-0EBDDE751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4A028-4555-412C-AF28-A6CFBE80E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69756-1AF4-4A73-8AE3-874D9AD7C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1C1D7-4EE9-47F5-AE9B-20FECD1A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56950-10DF-46B8-9DE6-9515C7CC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0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CB14-CE88-412D-AAE9-A2EB5CC3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496E1-2E12-49D8-8565-9190932BF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218CB-4566-40C9-88E7-2A8E91ABB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015EC-D357-41A0-A448-614C89E2F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BB53D-2F81-4BCE-B6DC-8853F33F0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4B20F-1DEF-4E31-82BD-4D1BAB5B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B97D75-EEDB-4D8E-95F4-322EE6F1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BE788-9EEF-471D-A7F7-4D7D2DAB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60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C728-C8F9-4F7A-A494-9F3252C1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D4EBA-F341-4465-8DAA-0ABDB4DA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C9970-7555-49A6-816F-4686ADB3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934F3-D46A-4DCE-A163-56C4F21E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83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7D97A5-96E0-4776-91DF-47418434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1A794-9BB5-4FEC-98F1-6F0474D5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78A90-DEA4-45AA-81D7-901C0CB9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82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93CD-DD28-48E4-81E9-1090D30C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60AB-6141-4C15-BE09-0B24E03D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46E61-54A0-47D4-AD3E-73439C6AE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C5284-D977-4966-80C3-7DC7420D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86474-2BFF-4B94-8430-CA80C253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664D2-9B71-461F-918F-DF58ECF4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93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7B8B-2F9D-4A9B-9EEA-8D74589D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4B822-F721-4F03-9BE2-93157054B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32E93-90E2-4111-B9C5-1ED0D06E1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159F4-FAF8-45C0-9C22-4DAFC900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66A5F-C8DA-41D5-95DA-FDBBA918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70867-C662-487C-AB87-1A7DA735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007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29704E-1F0E-477C-A7CD-5BF2BA27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1F0B9-9D92-43AF-8FC3-506B9BFBE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FF2EB-4870-4E9B-8123-45F536121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707E0-6B16-4A61-BD00-E1E99434F237}" type="datetimeFigureOut">
              <a:rPr lang="en-IN" smtClean="0"/>
              <a:t>12-09-2020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1167F-37D8-4498-A24C-17C84CBAE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BC499-5C54-463E-A400-4BBDD1B2C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31289-3007-4790-BC74-F8B83A98C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2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23484E-3A17-4083-B190-DFF18DB9A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8F8A53-BEE4-4E33-8EB6-808BB26BE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33" y="0"/>
            <a:ext cx="5944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3359BC-AD57-4D61-A992-44D7BEF25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0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1CB7BD-3390-4914-8F5D-78895DD33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2" y="933253"/>
            <a:ext cx="4994756" cy="5410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42332-A3B7-448C-AF6F-1E3AB7B9C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00" y="933253"/>
            <a:ext cx="4845378" cy="4845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AD0871-FB33-456A-BB6A-E7DFDDFF3447}"/>
              </a:ext>
            </a:extLst>
          </p:cNvPr>
          <p:cNvSpPr txBox="1"/>
          <p:nvPr/>
        </p:nvSpPr>
        <p:spPr>
          <a:xfrm>
            <a:off x="7334054" y="5821018"/>
            <a:ext cx="4132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Gliese 299 B system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F25ADA2-098A-4CB3-B506-80E20D5E8BDD}"/>
              </a:ext>
            </a:extLst>
          </p:cNvPr>
          <p:cNvSpPr/>
          <p:nvPr/>
        </p:nvSpPr>
        <p:spPr>
          <a:xfrm rot="2662785">
            <a:off x="9928117" y="2624782"/>
            <a:ext cx="450794" cy="75414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C6B101D-BB62-4FD6-9BD8-153DD64A5959}"/>
              </a:ext>
            </a:extLst>
          </p:cNvPr>
          <p:cNvSpPr/>
          <p:nvPr/>
        </p:nvSpPr>
        <p:spPr>
          <a:xfrm rot="8877221">
            <a:off x="4241358" y="3846947"/>
            <a:ext cx="176129" cy="14394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6E335-BF9C-4DBC-BA7A-7D373BE24D21}"/>
              </a:ext>
            </a:extLst>
          </p:cNvPr>
          <p:cNvSpPr/>
          <p:nvPr/>
        </p:nvSpPr>
        <p:spPr>
          <a:xfrm>
            <a:off x="11852" y="0"/>
            <a:ext cx="34137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2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</a:rPr>
              <a:t>Brown Dwarf</a:t>
            </a:r>
          </a:p>
        </p:txBody>
      </p:sp>
    </p:spTree>
    <p:extLst>
      <p:ext uri="{BB962C8B-B14F-4D97-AF65-F5344CB8AC3E}">
        <p14:creationId xmlns:p14="http://schemas.microsoft.com/office/powerpoint/2010/main" val="23248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F1083-D42E-49A1-B0DA-69C32DCFC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37" y="6055"/>
            <a:ext cx="5658839" cy="3328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039CF-F45D-4E9E-BAAE-673CDE8E2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434" y="3650263"/>
            <a:ext cx="3893542" cy="2881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CF2DE-0629-492B-8AE3-CA895CA25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71" y="2934877"/>
            <a:ext cx="3086100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D634CD-ADC9-4737-81F4-776415D50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17" y="113123"/>
            <a:ext cx="4333875" cy="24955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9BA226-6F90-4855-BE00-31121B52F27D}"/>
              </a:ext>
            </a:extLst>
          </p:cNvPr>
          <p:cNvSpPr/>
          <p:nvPr/>
        </p:nvSpPr>
        <p:spPr>
          <a:xfrm>
            <a:off x="180137" y="0"/>
            <a:ext cx="105349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Stage</a:t>
            </a:r>
          </a:p>
          <a:p>
            <a:pPr algn="ctr"/>
            <a:r>
              <a:rPr lang="en-US" sz="40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8 &amp; 9</a:t>
            </a:r>
          </a:p>
        </p:txBody>
      </p:sp>
    </p:spTree>
    <p:extLst>
      <p:ext uri="{BB962C8B-B14F-4D97-AF65-F5344CB8AC3E}">
        <p14:creationId xmlns:p14="http://schemas.microsoft.com/office/powerpoint/2010/main" val="390264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0A8D54-B118-4915-9CDD-C231A1715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D1018A-20DD-45AE-8DEF-8B4DC98E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269" y="225982"/>
            <a:ext cx="3175000" cy="3860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2FF6A8-3F1C-49FD-8A7D-C1664E05306C}"/>
              </a:ext>
            </a:extLst>
          </p:cNvPr>
          <p:cNvSpPr/>
          <p:nvPr/>
        </p:nvSpPr>
        <p:spPr>
          <a:xfrm>
            <a:off x="3181" y="0"/>
            <a:ext cx="24154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</a:rPr>
              <a:t>Stage : 10</a:t>
            </a: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D5121134-F23B-4353-B9F6-471C2AD6D49F}"/>
              </a:ext>
            </a:extLst>
          </p:cNvPr>
          <p:cNvSpPr/>
          <p:nvPr/>
        </p:nvSpPr>
        <p:spPr>
          <a:xfrm rot="8045437">
            <a:off x="6325386" y="2582945"/>
            <a:ext cx="970960" cy="339365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97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B426B-08F4-47B2-BC65-C9DBF758B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69" y="1044238"/>
            <a:ext cx="7013779" cy="43196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A34B88-25E4-4967-BCFF-30FC1A72E544}"/>
              </a:ext>
            </a:extLst>
          </p:cNvPr>
          <p:cNvSpPr/>
          <p:nvPr/>
        </p:nvSpPr>
        <p:spPr>
          <a:xfrm>
            <a:off x="83642" y="0"/>
            <a:ext cx="15664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Stage</a:t>
            </a:r>
            <a:r>
              <a:rPr lang="en-US" sz="4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 : 11</a:t>
            </a:r>
            <a:endParaRPr lang="en-US" sz="4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9B35A-DE66-4E03-A2D3-3214176BF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90" y="1044238"/>
            <a:ext cx="3534822" cy="447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2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B0E49-479E-4EB3-819B-7E099B5B9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8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E431A-9CCA-47D2-B9C6-C382D6D1F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87AEF-FCB1-46B7-9DB6-BD100E3CD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61" y="494907"/>
            <a:ext cx="302404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D8E870-8212-4CEB-A336-824D9F260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710" y="494907"/>
            <a:ext cx="4053191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2A33C-7E54-4304-9ECF-92EFD5A4A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61" y="3275814"/>
            <a:ext cx="3841207" cy="29081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FC76A8-9B1E-4AE9-A92F-E732CCAB254D}"/>
              </a:ext>
            </a:extLst>
          </p:cNvPr>
          <p:cNvSpPr/>
          <p:nvPr/>
        </p:nvSpPr>
        <p:spPr>
          <a:xfrm>
            <a:off x="452395" y="6135957"/>
            <a:ext cx="51650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bg2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</a:rPr>
              <a:t>The God’s eye / Helix nebula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5D293A-95C7-4DA8-A8C3-56CBD7D221B5}"/>
              </a:ext>
            </a:extLst>
          </p:cNvPr>
          <p:cNvSpPr/>
          <p:nvPr/>
        </p:nvSpPr>
        <p:spPr>
          <a:xfrm>
            <a:off x="6524" y="-78208"/>
            <a:ext cx="25951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2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</a:rPr>
              <a:t>STAGE : 12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281E3E-081C-445E-8D44-6B330D44EF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41" y="3275814"/>
            <a:ext cx="5715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3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BB95C-1662-49A7-9677-F75F1954E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" y="173217"/>
            <a:ext cx="8682087" cy="6511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79D40E-EF83-498B-A89C-E6FB15E4DB87}"/>
              </a:ext>
            </a:extLst>
          </p:cNvPr>
          <p:cNvSpPr txBox="1"/>
          <p:nvPr/>
        </p:nvSpPr>
        <p:spPr>
          <a:xfrm>
            <a:off x="9012025" y="682265"/>
            <a:ext cx="29820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Comic Sans MS" panose="030F0702030302020204" pitchFamily="66" charset="0"/>
              </a:rPr>
              <a:t>Pauli’s principle comes to play at the dense core of the formed core, which prevents the electron to crush on each other, after a certain distance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422191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03C6A-72BC-446E-B349-525BE17C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101483-2706-4A69-B5B5-DDFB63F36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6" y="103696"/>
            <a:ext cx="4067440" cy="2844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B0F12-2685-457D-AB79-BAE47668AFE6}"/>
              </a:ext>
            </a:extLst>
          </p:cNvPr>
          <p:cNvCxnSpPr/>
          <p:nvPr/>
        </p:nvCxnSpPr>
        <p:spPr>
          <a:xfrm flipH="1">
            <a:off x="2204501" y="973810"/>
            <a:ext cx="235670" cy="4807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FA1BAC-88DB-4752-BF28-5EA782EB9A52}"/>
              </a:ext>
            </a:extLst>
          </p:cNvPr>
          <p:cNvSpPr txBox="1"/>
          <p:nvPr/>
        </p:nvSpPr>
        <p:spPr>
          <a:xfrm>
            <a:off x="1138401" y="2852592"/>
            <a:ext cx="209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  <a:latin typeface="Gabriola" panose="04040605051002020D02" pitchFamily="82" charset="0"/>
              </a:rPr>
              <a:t>Twin Jet nebula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83228B-8C5E-4AB2-9652-2D0C56EEFA78}"/>
              </a:ext>
            </a:extLst>
          </p:cNvPr>
          <p:cNvSpPr/>
          <p:nvPr/>
        </p:nvSpPr>
        <p:spPr>
          <a:xfrm>
            <a:off x="4733450" y="0"/>
            <a:ext cx="7458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2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</a:rPr>
              <a:t>STAGE : 13 ( A white dwarf 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2F8BA6-8C40-4F96-BB2F-2FB7857BC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1" y="3523641"/>
            <a:ext cx="3423300" cy="318653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4FCBAC-4335-42C1-AB26-359B406468F0}"/>
              </a:ext>
            </a:extLst>
          </p:cNvPr>
          <p:cNvCxnSpPr>
            <a:cxnSpLocks/>
          </p:cNvCxnSpPr>
          <p:nvPr/>
        </p:nvCxnSpPr>
        <p:spPr>
          <a:xfrm flipH="1">
            <a:off x="1978259" y="4544014"/>
            <a:ext cx="235670" cy="48076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5708FF-4DC5-4FD5-BE96-8D087DCA65B6}"/>
              </a:ext>
            </a:extLst>
          </p:cNvPr>
          <p:cNvSpPr txBox="1"/>
          <p:nvPr/>
        </p:nvSpPr>
        <p:spPr>
          <a:xfrm>
            <a:off x="1007015" y="6310853"/>
            <a:ext cx="209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FFFF00"/>
                </a:solidFill>
                <a:latin typeface="Gabriola" panose="04040605051002020D02" pitchFamily="82" charset="0"/>
              </a:rPr>
              <a:t>NGC 7026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ED3453-F921-4876-94A8-97952C216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53252"/>
            <a:ext cx="2952896" cy="27713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5961D7-90C8-4E77-9F04-F0EC77A72597}"/>
              </a:ext>
            </a:extLst>
          </p:cNvPr>
          <p:cNvSpPr txBox="1"/>
          <p:nvPr/>
        </p:nvSpPr>
        <p:spPr>
          <a:xfrm>
            <a:off x="9048895" y="1801363"/>
            <a:ext cx="209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FFFF00"/>
                </a:solidFill>
                <a:latin typeface="Gabriola" panose="04040605051002020D02" pitchFamily="82" charset="0"/>
              </a:rPr>
              <a:t>NGC 5307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2FFEE0-7716-45A1-80A4-DD172EBF5753}"/>
              </a:ext>
            </a:extLst>
          </p:cNvPr>
          <p:cNvCxnSpPr>
            <a:cxnSpLocks/>
          </p:cNvCxnSpPr>
          <p:nvPr/>
        </p:nvCxnSpPr>
        <p:spPr>
          <a:xfrm flipH="1">
            <a:off x="7629009" y="1632006"/>
            <a:ext cx="235670" cy="48076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0CDD76E-DAF6-4D9C-A191-94FF78E1F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438" y="3836300"/>
            <a:ext cx="3692165" cy="276912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6CA0-517B-4EB1-BA29-C1EF256E1240}"/>
              </a:ext>
            </a:extLst>
          </p:cNvPr>
          <p:cNvCxnSpPr>
            <a:cxnSpLocks/>
          </p:cNvCxnSpPr>
          <p:nvPr/>
        </p:nvCxnSpPr>
        <p:spPr>
          <a:xfrm>
            <a:off x="7549206" y="4880530"/>
            <a:ext cx="395275" cy="293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D7C947-CAFD-44AD-A8A9-CD10B719C155}"/>
              </a:ext>
            </a:extLst>
          </p:cNvPr>
          <p:cNvSpPr txBox="1"/>
          <p:nvPr/>
        </p:nvSpPr>
        <p:spPr>
          <a:xfrm>
            <a:off x="9828430" y="4855296"/>
            <a:ext cx="209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FFFF00"/>
                </a:solidFill>
                <a:latin typeface="Gabriola" panose="04040605051002020D02" pitchFamily="82" charset="0"/>
              </a:rPr>
              <a:t>Cat’s Eye nebula</a:t>
            </a:r>
          </a:p>
        </p:txBody>
      </p:sp>
    </p:spTree>
    <p:extLst>
      <p:ext uri="{BB962C8B-B14F-4D97-AF65-F5344CB8AC3E}">
        <p14:creationId xmlns:p14="http://schemas.microsoft.com/office/powerpoint/2010/main" val="142951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68CD0E-139B-4FA4-BE71-1C9C39EF4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143" y="567347"/>
            <a:ext cx="8908330" cy="6290653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BCBA496-E5E6-43C5-B737-37DCAA356CB6}"/>
              </a:ext>
            </a:extLst>
          </p:cNvPr>
          <p:cNvSpPr/>
          <p:nvPr/>
        </p:nvSpPr>
        <p:spPr>
          <a:xfrm flipH="1">
            <a:off x="772998" y="84841"/>
            <a:ext cx="3421930" cy="2460396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i="1" dirty="0">
                <a:latin typeface="Comic Sans MS" panose="030F0702030302020204" pitchFamily="66" charset="0"/>
              </a:rPr>
              <a:t>I am a Black dwarf.</a:t>
            </a:r>
          </a:p>
          <a:p>
            <a:pPr algn="ctr"/>
            <a:r>
              <a:rPr lang="en-IN" sz="2000" b="1" i="1" dirty="0">
                <a:latin typeface="Comic Sans MS" panose="030F0702030302020204" pitchFamily="66" charset="0"/>
              </a:rPr>
              <a:t>I am a garbage.</a:t>
            </a:r>
          </a:p>
        </p:txBody>
      </p:sp>
    </p:spTree>
    <p:extLst>
      <p:ext uri="{BB962C8B-B14F-4D97-AF65-F5344CB8AC3E}">
        <p14:creationId xmlns:p14="http://schemas.microsoft.com/office/powerpoint/2010/main" val="259627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47BDA-0E83-4101-B02F-9803050A4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5" y="769855"/>
            <a:ext cx="11846350" cy="5923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A9F809-0CFA-4792-8D5C-DC4ADFEA2988}"/>
              </a:ext>
            </a:extLst>
          </p:cNvPr>
          <p:cNvSpPr/>
          <p:nvPr/>
        </p:nvSpPr>
        <p:spPr>
          <a:xfrm>
            <a:off x="2038274" y="0"/>
            <a:ext cx="81154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A rare event Nova , from White Dwarfs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850B1-E5E4-4E69-A766-E5A03BB7F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813" y="769856"/>
            <a:ext cx="3352362" cy="237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0B3C89-B00A-41B5-93A2-AEBB43F3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EF6E05-8E55-41DB-9AB8-14D905D75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24" y="0"/>
            <a:ext cx="9494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1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A6B8D9-18A9-4ED4-BCED-5DC626334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C84EB4-BA5C-4085-A67A-C8E953C17F62}"/>
              </a:ext>
            </a:extLst>
          </p:cNvPr>
          <p:cNvSpPr/>
          <p:nvPr/>
        </p:nvSpPr>
        <p:spPr>
          <a:xfrm>
            <a:off x="4744171" y="2034082"/>
            <a:ext cx="242085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bg2"/>
                </a:solidFill>
                <a:effectLst>
                  <a:reflection blurRad="6350" stA="53000" endA="300" endPos="35500" dir="5400000" sy="-90000" algn="bl" rotWithShape="0"/>
                </a:effectLst>
                <a:latin typeface="Gabriola" panose="04040605051002020D02" pitchFamily="82" charset="0"/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738440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3D5DF-A7A6-4F81-98DF-5355FE07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F582C0-76E3-4EAA-83B8-808F23CAE2B4}"/>
              </a:ext>
            </a:extLst>
          </p:cNvPr>
          <p:cNvSpPr/>
          <p:nvPr/>
        </p:nvSpPr>
        <p:spPr>
          <a:xfrm>
            <a:off x="0" y="0"/>
            <a:ext cx="23389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2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</a:rPr>
              <a:t>STAGE : 1</a:t>
            </a:r>
          </a:p>
        </p:txBody>
      </p:sp>
    </p:spTree>
    <p:extLst>
      <p:ext uri="{BB962C8B-B14F-4D97-AF65-F5344CB8AC3E}">
        <p14:creationId xmlns:p14="http://schemas.microsoft.com/office/powerpoint/2010/main" val="401261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D20FD-239F-417F-A00A-0318F6152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53" y="1351347"/>
            <a:ext cx="3391969" cy="3618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FE6E3A-C5E7-4E41-91CD-6992E1722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373" y="299913"/>
            <a:ext cx="4476014" cy="60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7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96142-60BF-4E90-A94E-411379C86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2" y="82429"/>
            <a:ext cx="8936610" cy="66931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4C2A7B-92A4-4A5B-9437-7550D77101BF}"/>
              </a:ext>
            </a:extLst>
          </p:cNvPr>
          <p:cNvCxnSpPr>
            <a:cxnSpLocks/>
          </p:cNvCxnSpPr>
          <p:nvPr/>
        </p:nvCxnSpPr>
        <p:spPr>
          <a:xfrm flipH="1">
            <a:off x="5194169" y="2187019"/>
            <a:ext cx="901833" cy="13574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1AB5A3-39C5-48FC-97F5-1F9E257BAE62}"/>
              </a:ext>
            </a:extLst>
          </p:cNvPr>
          <p:cNvSpPr txBox="1"/>
          <p:nvPr/>
        </p:nvSpPr>
        <p:spPr>
          <a:xfrm>
            <a:off x="6096000" y="1863853"/>
            <a:ext cx="180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Comic Sans MS" panose="030F0702030302020204" pitchFamily="66" charset="0"/>
              </a:rPr>
              <a:t>Protostar</a:t>
            </a:r>
            <a:r>
              <a:rPr lang="en-US" dirty="0">
                <a:solidFill>
                  <a:schemeClr val="bg2"/>
                </a:solidFill>
                <a:latin typeface="Comic Sans MS" panose="030F0702030302020204" pitchFamily="66" charset="0"/>
              </a:rPr>
              <a:t> forming region</a:t>
            </a:r>
            <a:endParaRPr lang="en-IN" dirty="0">
              <a:solidFill>
                <a:schemeClr val="bg2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308BD-54EA-4235-A69E-6B92482EC1C2}"/>
              </a:ext>
            </a:extLst>
          </p:cNvPr>
          <p:cNvSpPr txBox="1"/>
          <p:nvPr/>
        </p:nvSpPr>
        <p:spPr>
          <a:xfrm>
            <a:off x="9207082" y="374660"/>
            <a:ext cx="27903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 the stage 2 and 3, the interstellar cloud start gaining shape like a sphere.</a:t>
            </a:r>
          </a:p>
          <a:p>
            <a:pPr algn="ctr"/>
            <a:endParaRPr lang="en-US" dirty="0">
              <a:latin typeface="Comic Sans MS" panose="030F0702030302020204" pitchFamily="66" charset="0"/>
            </a:endParaRPr>
          </a:p>
          <a:p>
            <a:pPr algn="ctr"/>
            <a:r>
              <a:rPr lang="en-US" b="1" dirty="0">
                <a:latin typeface="Comic Sans MS" panose="030F0702030302020204" pitchFamily="66" charset="0"/>
              </a:rPr>
              <a:t>STAGE : 2</a:t>
            </a:r>
          </a:p>
          <a:p>
            <a:pPr algn="ctr"/>
            <a:endParaRPr lang="en-US" dirty="0">
              <a:latin typeface="Comic Sans MS" panose="030F0702030302020204" pitchFamily="66" charset="0"/>
            </a:endParaRPr>
          </a:p>
          <a:p>
            <a:pPr algn="ctr"/>
            <a:r>
              <a:rPr lang="en-US" u="sng" dirty="0">
                <a:latin typeface="Comic Sans MS" panose="030F0702030302020204" pitchFamily="66" charset="0"/>
              </a:rPr>
              <a:t>Temperature</a:t>
            </a:r>
            <a:r>
              <a:rPr lang="en-US" dirty="0">
                <a:latin typeface="Comic Sans MS" panose="030F0702030302020204" pitchFamily="66" charset="0"/>
              </a:rPr>
              <a:t> : 100 K</a:t>
            </a:r>
          </a:p>
          <a:p>
            <a:pPr algn="ctr"/>
            <a:endParaRPr lang="en-US" dirty="0">
              <a:latin typeface="Comic Sans MS" panose="030F0702030302020204" pitchFamily="66" charset="0"/>
            </a:endParaRPr>
          </a:p>
          <a:p>
            <a:pPr algn="ctr"/>
            <a:r>
              <a:rPr lang="en-US" u="sng" dirty="0">
                <a:latin typeface="Comic Sans MS" panose="030F0702030302020204" pitchFamily="66" charset="0"/>
              </a:rPr>
              <a:t>Particle density </a:t>
            </a:r>
            <a:r>
              <a:rPr lang="en-US" dirty="0">
                <a:latin typeface="Comic Sans MS" panose="030F0702030302020204" pitchFamily="66" charset="0"/>
              </a:rPr>
              <a:t>: </a:t>
            </a:r>
          </a:p>
          <a:p>
            <a:pPr algn="ctr"/>
            <a:r>
              <a:rPr lang="en-US" sz="1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800" baseline="300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particles/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STAGE : 3</a:t>
            </a:r>
          </a:p>
          <a:p>
            <a:pPr algn="ctr"/>
            <a:endParaRPr lang="en-US" b="1" dirty="0"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u="sng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Temperature</a:t>
            </a:r>
            <a:r>
              <a:rPr lang="en-US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: 10000 K</a:t>
            </a:r>
          </a:p>
          <a:p>
            <a:pPr algn="ctr"/>
            <a:endParaRPr lang="en-US" sz="18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u="sng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Particle density</a:t>
            </a:r>
            <a:r>
              <a:rPr lang="en-US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800" baseline="300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en-US" sz="1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particles/m</a:t>
            </a:r>
            <a:r>
              <a:rPr lang="en-US" sz="1800" baseline="300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18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493B77-1168-42F6-9850-D04B649DE125}"/>
              </a:ext>
            </a:extLst>
          </p:cNvPr>
          <p:cNvSpPr/>
          <p:nvPr/>
        </p:nvSpPr>
        <p:spPr>
          <a:xfrm>
            <a:off x="10397765" y="3563333"/>
            <a:ext cx="386499" cy="5373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0E4983-E7C8-4108-A7B4-90C216D8EBF5}"/>
              </a:ext>
            </a:extLst>
          </p:cNvPr>
          <p:cNvSpPr/>
          <p:nvPr/>
        </p:nvSpPr>
        <p:spPr>
          <a:xfrm>
            <a:off x="109742" y="56562"/>
            <a:ext cx="31548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2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</a:rPr>
              <a:t>STAGE : 2 &amp; 3</a:t>
            </a:r>
          </a:p>
        </p:txBody>
      </p:sp>
    </p:spTree>
    <p:extLst>
      <p:ext uri="{BB962C8B-B14F-4D97-AF65-F5344CB8AC3E}">
        <p14:creationId xmlns:p14="http://schemas.microsoft.com/office/powerpoint/2010/main" val="632397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F55F5-01A5-4013-8566-361F5EA9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96EE08-4AC5-4CAA-A905-6DF01B983D14}"/>
              </a:ext>
            </a:extLst>
          </p:cNvPr>
          <p:cNvSpPr txBox="1"/>
          <p:nvPr/>
        </p:nvSpPr>
        <p:spPr>
          <a:xfrm>
            <a:off x="7739406" y="5693789"/>
            <a:ext cx="324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Becklin-Neugebaur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object</a:t>
            </a:r>
            <a:endParaRPr lang="en-IN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158F5-18CE-4AA7-B2E5-07C225BA393B}"/>
              </a:ext>
            </a:extLst>
          </p:cNvPr>
          <p:cNvSpPr txBox="1"/>
          <p:nvPr/>
        </p:nvSpPr>
        <p:spPr>
          <a:xfrm>
            <a:off x="28281" y="6185672"/>
            <a:ext cx="1211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These photos in the Orion nebula, shows stage-4 of stellar evolution, having a luminosity 1000 times of our Sun.</a:t>
            </a:r>
            <a:endParaRPr lang="en-IN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220208-8898-482C-AF76-E6BF098CE3EC}"/>
              </a:ext>
            </a:extLst>
          </p:cNvPr>
          <p:cNvSpPr/>
          <p:nvPr/>
        </p:nvSpPr>
        <p:spPr>
          <a:xfrm>
            <a:off x="28280" y="-22666"/>
            <a:ext cx="24446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2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</a:rPr>
              <a:t>STAGE :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DB0EA-8858-44B2-A101-00CFA8D21D76}"/>
              </a:ext>
            </a:extLst>
          </p:cNvPr>
          <p:cNvSpPr txBox="1"/>
          <p:nvPr/>
        </p:nvSpPr>
        <p:spPr>
          <a:xfrm>
            <a:off x="1552280" y="5693789"/>
            <a:ext cx="244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Temperature : </a:t>
            </a:r>
            <a:r>
              <a:rPr lang="en-US" sz="1800" dirty="0">
                <a:solidFill>
                  <a:srgbClr val="FF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baseline="30000" dirty="0">
                <a:solidFill>
                  <a:srgbClr val="FF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1800" baseline="300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K</a:t>
            </a:r>
            <a:endParaRPr lang="en-IN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7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EB661-8B9A-41F1-83AA-DD58B33F6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7" y="161443"/>
            <a:ext cx="6381947" cy="6535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3A29E-7949-4ACC-806A-35C7E7BDB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92" y="161443"/>
            <a:ext cx="4084293" cy="65351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B62EB3-B6E3-4010-9784-6A9ECE3174BE}"/>
              </a:ext>
            </a:extLst>
          </p:cNvPr>
          <p:cNvSpPr/>
          <p:nvPr/>
        </p:nvSpPr>
        <p:spPr>
          <a:xfrm>
            <a:off x="549271" y="103696"/>
            <a:ext cx="23389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2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</a:rPr>
              <a:t>STAGE : 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EC6BD0-2150-4BB4-A3CC-987953238B17}"/>
              </a:ext>
            </a:extLst>
          </p:cNvPr>
          <p:cNvCxnSpPr>
            <a:cxnSpLocks/>
          </p:cNvCxnSpPr>
          <p:nvPr/>
        </p:nvCxnSpPr>
        <p:spPr>
          <a:xfrm flipV="1">
            <a:off x="2714920" y="3553906"/>
            <a:ext cx="782424" cy="1046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A65EE7-D5E5-48A7-9BC1-A8B61914AF58}"/>
              </a:ext>
            </a:extLst>
          </p:cNvPr>
          <p:cNvSpPr txBox="1"/>
          <p:nvPr/>
        </p:nvSpPr>
        <p:spPr>
          <a:xfrm>
            <a:off x="961534" y="4600280"/>
            <a:ext cx="1753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mic Sans MS" panose="030F0702030302020204" pitchFamily="66" charset="0"/>
              </a:rPr>
              <a:t>The star still isn’t in </a:t>
            </a:r>
            <a:r>
              <a:rPr lang="en-US" sz="1600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equillibrium</a:t>
            </a:r>
            <a:endParaRPr lang="en-IN" sz="16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A41B3-E863-4C61-8A3A-EF154A977C53}"/>
              </a:ext>
            </a:extLst>
          </p:cNvPr>
          <p:cNvSpPr txBox="1"/>
          <p:nvPr/>
        </p:nvSpPr>
        <p:spPr>
          <a:xfrm>
            <a:off x="7538987" y="6373391"/>
            <a:ext cx="423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Protostellar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wind in </a:t>
            </a:r>
            <a:r>
              <a:rPr lang="en-US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orion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nebula</a:t>
            </a:r>
            <a:endParaRPr lang="en-IN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15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FFE97A-7422-4940-B3B4-D3209194D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1" y="132564"/>
            <a:ext cx="8790495" cy="659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08677-B28F-4F2A-ACA1-6F2FF20353CA}"/>
              </a:ext>
            </a:extLst>
          </p:cNvPr>
          <p:cNvSpPr txBox="1"/>
          <p:nvPr/>
        </p:nvSpPr>
        <p:spPr>
          <a:xfrm>
            <a:off x="9247695" y="1602559"/>
            <a:ext cx="26677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The strong </a:t>
            </a:r>
            <a:r>
              <a:rPr lang="en-US" sz="2000" dirty="0" err="1">
                <a:latin typeface="Comic Sans MS" panose="030F0702030302020204" pitchFamily="66" charset="0"/>
              </a:rPr>
              <a:t>protostellar</a:t>
            </a:r>
            <a:r>
              <a:rPr lang="en-US" sz="2000" dirty="0">
                <a:latin typeface="Comic Sans MS" panose="030F0702030302020204" pitchFamily="66" charset="0"/>
              </a:rPr>
              <a:t> wind interacting with the nebular disk, around the star, forms a bipolar flow; seems two jets of matter perpendicular to the nebular disk.</a:t>
            </a:r>
            <a:endParaRPr lang="en-IN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67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9600E9-8FE7-4D02-B6D3-A9DDCB9AC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2" y="150828"/>
            <a:ext cx="6111304" cy="3685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B9718-C49D-4854-813A-9E35D3D07E36}"/>
              </a:ext>
            </a:extLst>
          </p:cNvPr>
          <p:cNvSpPr txBox="1"/>
          <p:nvPr/>
        </p:nvSpPr>
        <p:spPr>
          <a:xfrm>
            <a:off x="7070103" y="150829"/>
            <a:ext cx="3497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Comic Sans MS" panose="030F0702030302020204" pitchFamily="66" charset="0"/>
              </a:rPr>
              <a:t>Stage : 6</a:t>
            </a:r>
          </a:p>
          <a:p>
            <a:pPr algn="ctr"/>
            <a:endParaRPr lang="en-US" b="1" u="sng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Start taking spherical shape. </a:t>
            </a:r>
          </a:p>
          <a:p>
            <a:r>
              <a:rPr lang="en-US" u="sng" dirty="0">
                <a:latin typeface="Comic Sans MS" panose="030F0702030302020204" pitchFamily="66" charset="0"/>
              </a:rPr>
              <a:t>Core temperature</a:t>
            </a:r>
            <a:r>
              <a:rPr lang="en-US" dirty="0">
                <a:latin typeface="Comic Sans MS" panose="030F0702030302020204" pitchFamily="66" charset="0"/>
              </a:rPr>
              <a:t> : </a:t>
            </a:r>
            <a:r>
              <a:rPr lang="en-US" sz="1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800" baseline="300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sz="1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endParaRPr lang="en-IN" sz="18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u="sng" dirty="0">
                <a:latin typeface="Comic Sans MS" panose="030F0702030302020204" pitchFamily="66" charset="0"/>
              </a:rPr>
              <a:t>Surface temperature</a:t>
            </a:r>
            <a:r>
              <a:rPr lang="en-US" dirty="0">
                <a:latin typeface="Comic Sans MS" panose="030F0702030302020204" pitchFamily="66" charset="0"/>
              </a:rPr>
              <a:t> : 4500 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62F358-9ACC-44B3-87C2-F0687DBEF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54" y="2381328"/>
            <a:ext cx="4325844" cy="4325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9C2F2-9482-487B-BD52-DF70A9B853FA}"/>
              </a:ext>
            </a:extLst>
          </p:cNvPr>
          <p:cNvSpPr txBox="1"/>
          <p:nvPr/>
        </p:nvSpPr>
        <p:spPr>
          <a:xfrm>
            <a:off x="3996965" y="4741684"/>
            <a:ext cx="3648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Comic Sans MS" panose="030F0702030302020204" pitchFamily="66" charset="0"/>
              </a:rPr>
              <a:t>Stage : 7</a:t>
            </a:r>
          </a:p>
          <a:p>
            <a:pPr algn="ctr"/>
            <a:endParaRPr lang="en-US" b="1" u="sng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The star is now an ideal one.</a:t>
            </a:r>
          </a:p>
          <a:p>
            <a:r>
              <a:rPr lang="en-US" u="sng" dirty="0">
                <a:latin typeface="Comic Sans MS" panose="030F0702030302020204" pitchFamily="66" charset="0"/>
              </a:rPr>
              <a:t>Core temperature</a:t>
            </a:r>
            <a:r>
              <a:rPr lang="en-US" dirty="0">
                <a:latin typeface="Comic Sans MS" panose="030F0702030302020204" pitchFamily="66" charset="0"/>
              </a:rPr>
              <a:t> : 1.5*</a:t>
            </a:r>
            <a:r>
              <a:rPr lang="en-US" sz="1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10</a:t>
            </a:r>
            <a:r>
              <a:rPr lang="en-US" sz="1800" baseline="300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sz="1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</a:p>
          <a:p>
            <a:r>
              <a:rPr lang="en-IN" u="sng" dirty="0">
                <a:latin typeface="Comic Sans MS" panose="030F0702030302020204" pitchFamily="66" charset="0"/>
              </a:rPr>
              <a:t>Surface temperature</a:t>
            </a:r>
            <a:r>
              <a:rPr lang="en-IN" dirty="0">
                <a:latin typeface="Comic Sans MS" panose="030F0702030302020204" pitchFamily="66" charset="0"/>
              </a:rPr>
              <a:t> : 6000 K</a:t>
            </a:r>
          </a:p>
          <a:p>
            <a:r>
              <a:rPr lang="en-IN" u="sng" dirty="0">
                <a:latin typeface="Comic Sans MS" panose="030F0702030302020204" pitchFamily="66" charset="0"/>
              </a:rPr>
              <a:t>Density</a:t>
            </a:r>
            <a:r>
              <a:rPr lang="en-IN" dirty="0">
                <a:latin typeface="Comic Sans MS" panose="030F0702030302020204" pitchFamily="66" charset="0"/>
              </a:rPr>
              <a:t> : </a:t>
            </a:r>
            <a:r>
              <a:rPr lang="en-US" sz="1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baseline="300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IN" dirty="0">
                <a:latin typeface="Comic Sans MS" panose="030F0702030302020204" pitchFamily="66" charset="0"/>
              </a:rPr>
              <a:t> particles/m</a:t>
            </a:r>
            <a:r>
              <a:rPr lang="en-US" baseline="300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IN" u="sng" dirty="0">
              <a:latin typeface="Comic Sans MS" panose="030F0702030302020204" pitchFamily="66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CA85F-DA10-4A0A-B036-C2E8D52BD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2" y="3965104"/>
            <a:ext cx="3483718" cy="274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4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276</Words>
  <Application>Microsoft Office PowerPoint</Application>
  <PresentationFormat>Widescreen</PresentationFormat>
  <Paragraphs>58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Comic Sans MS</vt:lpstr>
      <vt:lpstr>Copperplate Gothic Bold</vt:lpstr>
      <vt:lpstr>Gabriola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Rupam Kundu</dc:creator>
  <cp:lastModifiedBy>Rupam Kundu</cp:lastModifiedBy>
  <cp:revision>38</cp:revision>
  <dcterms:created xsi:type="dcterms:W3CDTF">2020-09-08T13:24:40Z</dcterms:created>
  <dcterms:modified xsi:type="dcterms:W3CDTF">2020-09-12T04:14:52Z</dcterms:modified>
</cp:coreProperties>
</file>